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629" y="-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981075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11-Jan-23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pPr marL="16002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11-Jan-23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pPr marL="16002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11-Jan-23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pPr marL="16002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11-Jan-23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pPr marL="16002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11-Jan-23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pPr marL="16002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9919335" cy="74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11-Jan-23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34340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pPr marL="16002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eg"/><Relationship Id="rId5" Type="http://schemas.openxmlformats.org/officeDocument/2006/relationships/image" Target="../media/image90.jpe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5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2" Type="http://schemas.openxmlformats.org/officeDocument/2006/relationships/image" Target="../media/image20.png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634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dirty="0" err="1" smtClean="0">
                <a:latin typeface="Microsoft Sans Serif"/>
                <a:cs typeface="Microsoft Sans Serif"/>
              </a:rPr>
              <a:t>Soliman</a:t>
            </a:r>
            <a:r>
              <a:rPr lang="en-US" sz="1800" dirty="0" smtClean="0">
                <a:latin typeface="Microsoft Sans Serif"/>
                <a:cs typeface="Microsoft Sans Serif"/>
              </a:rPr>
              <a:t> </a:t>
            </a:r>
            <a:r>
              <a:rPr lang="en-US" sz="1800" dirty="0" err="1" smtClean="0">
                <a:latin typeface="Microsoft Sans Serif"/>
                <a:cs typeface="Microsoft Sans Serif"/>
              </a:rPr>
              <a:t>zakria</a:t>
            </a:r>
            <a:endParaRPr lang="en-US" sz="1800" dirty="0" smtClean="0">
              <a:latin typeface="Microsoft Sans Serif"/>
              <a:cs typeface="Microsoft Sans Serif"/>
            </a:endParaRP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dirty="0" smtClean="0">
                <a:latin typeface="Microsoft Sans Serif"/>
                <a:cs typeface="Microsoft Sans Serif"/>
              </a:rPr>
              <a:t>11-jan-2023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complex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per orbit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3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export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Data</a:t>
            </a:r>
            <a:r>
              <a:rPr spc="-225" dirty="0"/>
              <a:t> </a:t>
            </a:r>
            <a:r>
              <a:rPr spc="-9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4763" y="5028692"/>
            <a:ext cx="381381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k:Data_Wrangling_9HnvfsJ5G.ipynb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0" dirty="0"/>
              <a:t>Data</a:t>
            </a:r>
            <a:r>
              <a:rPr spc="5" dirty="0"/>
              <a:t> </a:t>
            </a:r>
            <a:r>
              <a:rPr spc="-60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44938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started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scatter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attributes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between: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Number.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 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dirty="0">
                <a:latin typeface="Calibri"/>
                <a:cs typeface="Calibri"/>
              </a:rPr>
              <a:t>Scatter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plots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attributes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10" dirty="0">
                <a:latin typeface="Calibri"/>
                <a:cs typeface="Calibri"/>
              </a:rPr>
              <a:t> other. </a:t>
            </a:r>
            <a:r>
              <a:rPr sz="1800" dirty="0">
                <a:latin typeface="Calibri"/>
                <a:cs typeface="Calibri"/>
              </a:rPr>
              <a:t>Once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pattern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determined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graphs.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It’s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easy</a:t>
            </a:r>
            <a:r>
              <a:rPr sz="1800" spc="-25" dirty="0">
                <a:latin typeface="Calibri"/>
                <a:cs typeface="Calibri"/>
              </a:rPr>
              <a:t> to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factors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affecting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20955" marR="746760">
              <a:lnSpc>
                <a:spcPct val="103299"/>
              </a:lnSpc>
              <a:spcBef>
                <a:spcPts val="1660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nalysis_with_Visualisation_Lab_jJkKVG6F1.ipynb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11</a:t>
            </a:fld>
            <a:endParaRPr spc="4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0" dirty="0"/>
              <a:t>Data</a:t>
            </a:r>
            <a:r>
              <a:rPr spc="5" dirty="0"/>
              <a:t> </a:t>
            </a:r>
            <a:r>
              <a:rPr spc="-60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42443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dirty="0">
                <a:latin typeface="Calibri"/>
                <a:cs typeface="Calibri"/>
              </a:rPr>
              <a:t>Once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hint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relationships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1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scatter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plot.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further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visualization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tools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6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bar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dirty="0">
                <a:latin typeface="Calibri"/>
                <a:cs typeface="Calibri"/>
              </a:rPr>
              <a:t>line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plots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further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dirty="0">
                <a:latin typeface="Calibri"/>
                <a:cs typeface="Calibri"/>
              </a:rPr>
              <a:t>Bar</a:t>
            </a:r>
            <a:r>
              <a:rPr sz="1800" spc="19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graphs</a:t>
            </a:r>
            <a:r>
              <a:rPr sz="1800" spc="19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19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19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9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9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easiest</a:t>
            </a:r>
            <a:r>
              <a:rPr sz="1800" spc="19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way</a:t>
            </a:r>
            <a:r>
              <a:rPr sz="1800" spc="19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9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interpret</a:t>
            </a:r>
            <a:r>
              <a:rPr sz="1800" spc="195" dirty="0">
                <a:latin typeface="Calibri"/>
                <a:cs typeface="Calibri"/>
              </a:rPr>
              <a:t> 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relationship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attributes.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20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case,</a:t>
            </a:r>
            <a:r>
              <a:rPr sz="1800" spc="20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bar</a:t>
            </a:r>
            <a:r>
              <a:rPr sz="1800" spc="4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4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4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determine</a:t>
            </a:r>
            <a:r>
              <a:rPr sz="1800" spc="4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4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4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4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probability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trends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pattern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attribute</a:t>
            </a:r>
            <a:r>
              <a:rPr sz="1800" spc="409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</a:t>
            </a:r>
            <a:r>
              <a:rPr sz="1800" spc="4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time</a:t>
            </a:r>
            <a:r>
              <a:rPr sz="1800" spc="409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4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4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4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case,</a:t>
            </a:r>
            <a:r>
              <a:rPr sz="1800" spc="409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409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4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409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4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yearly</a:t>
            </a:r>
            <a:r>
              <a:rPr sz="1800" spc="-10" dirty="0">
                <a:latin typeface="Calibri"/>
                <a:cs typeface="Calibri"/>
              </a:rPr>
              <a:t> trend.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114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114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114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Feature</a:t>
            </a:r>
            <a:r>
              <a:rPr sz="1800" spc="114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Engineering</a:t>
            </a:r>
            <a:r>
              <a:rPr sz="1800" spc="114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1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14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114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14" dirty="0">
                <a:latin typeface="Calibri"/>
                <a:cs typeface="Calibri"/>
              </a:rPr>
              <a:t>  </a:t>
            </a:r>
            <a:r>
              <a:rPr sz="1800" spc="-10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prediction</a:t>
            </a:r>
            <a:r>
              <a:rPr sz="1800" spc="16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5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6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future</a:t>
            </a:r>
            <a:r>
              <a:rPr sz="1800" spc="16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module</a:t>
            </a:r>
            <a:r>
              <a:rPr sz="1800" spc="15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16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created</a:t>
            </a:r>
            <a:r>
              <a:rPr sz="1800" spc="16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5" dirty="0">
                <a:latin typeface="Calibri"/>
                <a:cs typeface="Calibri"/>
              </a:rPr>
              <a:t> 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dirty="0">
                <a:latin typeface="Calibri"/>
                <a:cs typeface="Calibri"/>
              </a:rPr>
              <a:t>variables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categorical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ttps://github.com/farishelmi17/SpaceX/blob/main/notebook:Exploratory_Data_Analysis_with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_Visualisation_Lab_jJkKVG6F1.ipynb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12</a:t>
            </a:fld>
            <a:endParaRPr spc="4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120" dirty="0"/>
              <a:t> </a:t>
            </a:r>
            <a:r>
              <a:rPr dirty="0"/>
              <a:t>with</a:t>
            </a:r>
            <a:r>
              <a:rPr spc="120" dirty="0"/>
              <a:t> </a:t>
            </a:r>
            <a:r>
              <a:rPr spc="-35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49523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understanding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Ex: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landing_outcomes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  <a:tabLst>
                <a:tab pos="6375400" algn="l"/>
              </a:tabLst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https://github.com/farishelmi17/SpaceX/blob/main/notebook:Exploratory_Data_Analysis_with_SQL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	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eqznon1EA.ipynb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7485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To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visualize</a:t>
            </a:r>
            <a:r>
              <a:rPr sz="2200" spc="2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2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data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interactive</a:t>
            </a:r>
            <a:r>
              <a:rPr sz="2200" spc="2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map.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</a:t>
            </a:r>
            <a:r>
              <a:rPr sz="2200" spc="2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took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2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latitude</a:t>
            </a:r>
            <a:r>
              <a:rPr sz="2200" spc="2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longitude </a:t>
            </a:r>
            <a:r>
              <a:rPr sz="2200" dirty="0">
                <a:latin typeface="Calibri"/>
                <a:cs typeface="Calibri"/>
              </a:rPr>
              <a:t>coordinates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at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added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circle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marker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around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label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name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dirty="0">
                <a:latin typeface="Calibri"/>
                <a:cs typeface="Calibri"/>
              </a:rPr>
              <a:t>We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then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assigned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dataframe</a:t>
            </a:r>
            <a:r>
              <a:rPr sz="2200" spc="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classes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with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3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markers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dirty="0">
                <a:latin typeface="Calibri"/>
                <a:cs typeface="Calibri"/>
              </a:rPr>
              <a:t>We</a:t>
            </a:r>
            <a:r>
              <a:rPr sz="2200" spc="2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then</a:t>
            </a:r>
            <a:r>
              <a:rPr sz="2200" dirty="0">
                <a:latin typeface="Calibri"/>
                <a:cs typeface="Calibri"/>
              </a:rPr>
              <a:t>	used</a:t>
            </a:r>
            <a:r>
              <a:rPr sz="2200" spc="229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Haversine’s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formula</a:t>
            </a:r>
            <a:r>
              <a:rPr sz="2200" spc="229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calculated</a:t>
            </a:r>
            <a:r>
              <a:rPr sz="2200" spc="229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distance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2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various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landmark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find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answer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questions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How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close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railways,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highways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How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close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nearby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6004052"/>
            <a:ext cx="8181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From: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https://github.com/farishelmi17/SpaceX/blob/main/notebook:Interactive_Visual_Analytics_with_Folium_M8uUhCmHY.ipynb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25" dirty="0"/>
              <a:t> </a:t>
            </a:r>
            <a:r>
              <a:rPr dirty="0"/>
              <a:t>an</a:t>
            </a:r>
            <a:r>
              <a:rPr spc="-130" dirty="0"/>
              <a:t> </a:t>
            </a:r>
            <a:r>
              <a:rPr spc="-65" dirty="0"/>
              <a:t>Interactive</a:t>
            </a:r>
            <a:r>
              <a:rPr spc="-125" dirty="0"/>
              <a:t> </a:t>
            </a:r>
            <a:r>
              <a:rPr spc="-20" dirty="0"/>
              <a:t>Map</a:t>
            </a:r>
            <a:r>
              <a:rPr spc="-125" dirty="0"/>
              <a:t> </a:t>
            </a:r>
            <a:r>
              <a:rPr dirty="0"/>
              <a:t>with</a:t>
            </a:r>
            <a:r>
              <a:rPr spc="-125" dirty="0"/>
              <a:t> </a:t>
            </a:r>
            <a:r>
              <a:rPr spc="-4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225" marR="5715" indent="-227965">
              <a:lnSpc>
                <a:spcPts val="2620"/>
              </a:lnSpc>
              <a:spcBef>
                <a:spcPts val="204"/>
              </a:spcBef>
              <a:buFont typeface="Arial"/>
              <a:buChar char="•"/>
              <a:tabLst>
                <a:tab pos="276225" algn="l"/>
                <a:tab pos="276860" algn="l"/>
              </a:tabLst>
            </a:pPr>
            <a:r>
              <a:rPr spc="-90" dirty="0"/>
              <a:t>We</a:t>
            </a:r>
            <a:r>
              <a:rPr spc="185" dirty="0"/>
              <a:t> </a:t>
            </a:r>
            <a:r>
              <a:rPr dirty="0"/>
              <a:t>built</a:t>
            </a:r>
            <a:r>
              <a:rPr spc="190" dirty="0"/>
              <a:t> </a:t>
            </a:r>
            <a:r>
              <a:rPr dirty="0"/>
              <a:t>an</a:t>
            </a:r>
            <a:r>
              <a:rPr spc="190" dirty="0"/>
              <a:t> </a:t>
            </a:r>
            <a:r>
              <a:rPr spc="-20" dirty="0"/>
              <a:t>interactive</a:t>
            </a:r>
            <a:r>
              <a:rPr spc="185" dirty="0"/>
              <a:t> </a:t>
            </a:r>
            <a:r>
              <a:rPr spc="-30" dirty="0"/>
              <a:t>dashboard</a:t>
            </a:r>
            <a:r>
              <a:rPr spc="190" dirty="0"/>
              <a:t> </a:t>
            </a:r>
            <a:r>
              <a:rPr dirty="0"/>
              <a:t>with</a:t>
            </a:r>
            <a:r>
              <a:rPr spc="180" dirty="0"/>
              <a:t> </a:t>
            </a:r>
            <a:r>
              <a:rPr dirty="0"/>
              <a:t>Plotly</a:t>
            </a:r>
            <a:r>
              <a:rPr spc="190" dirty="0"/>
              <a:t> </a:t>
            </a:r>
            <a:r>
              <a:rPr spc="-10" dirty="0"/>
              <a:t>dash</a:t>
            </a:r>
            <a:r>
              <a:rPr spc="185" dirty="0"/>
              <a:t> </a:t>
            </a:r>
            <a:r>
              <a:rPr dirty="0"/>
              <a:t>which</a:t>
            </a:r>
            <a:r>
              <a:rPr spc="185" dirty="0"/>
              <a:t> </a:t>
            </a:r>
            <a:r>
              <a:rPr dirty="0"/>
              <a:t>allowing</a:t>
            </a:r>
            <a:r>
              <a:rPr spc="190" dirty="0"/>
              <a:t> </a:t>
            </a:r>
            <a:r>
              <a:rPr dirty="0"/>
              <a:t>the</a:t>
            </a:r>
            <a:r>
              <a:rPr spc="190" dirty="0"/>
              <a:t> </a:t>
            </a:r>
            <a:r>
              <a:rPr dirty="0"/>
              <a:t>user</a:t>
            </a:r>
            <a:r>
              <a:rPr spc="195" dirty="0"/>
              <a:t> </a:t>
            </a:r>
            <a:r>
              <a:rPr dirty="0"/>
              <a:t>to</a:t>
            </a:r>
            <a:r>
              <a:rPr spc="185" dirty="0"/>
              <a:t> </a:t>
            </a:r>
            <a:r>
              <a:rPr spc="-20" dirty="0"/>
              <a:t>play around</a:t>
            </a:r>
            <a:r>
              <a:rPr spc="-5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spc="-90" dirty="0"/>
              <a:t>as</a:t>
            </a:r>
            <a:r>
              <a:rPr spc="-50" dirty="0"/>
              <a:t> </a:t>
            </a:r>
            <a:r>
              <a:rPr dirty="0"/>
              <a:t>they</a:t>
            </a:r>
            <a:r>
              <a:rPr spc="-40" dirty="0"/>
              <a:t> </a:t>
            </a:r>
            <a:r>
              <a:rPr spc="-10" dirty="0"/>
              <a:t>need.</a:t>
            </a:r>
          </a:p>
          <a:p>
            <a:pPr marL="276225" indent="-227965">
              <a:lnSpc>
                <a:spcPct val="100000"/>
              </a:lnSpc>
              <a:spcBef>
                <a:spcPts val="1255"/>
              </a:spcBef>
              <a:buFont typeface="Arial"/>
              <a:buChar char="•"/>
              <a:tabLst>
                <a:tab pos="276225" algn="l"/>
                <a:tab pos="276860" algn="l"/>
              </a:tabLst>
            </a:pPr>
            <a:r>
              <a:rPr spc="-250" dirty="0"/>
              <a:t>We</a:t>
            </a:r>
            <a:r>
              <a:rPr spc="75" dirty="0"/>
              <a:t> </a:t>
            </a:r>
            <a:r>
              <a:rPr dirty="0"/>
              <a:t>plotted</a:t>
            </a:r>
            <a:r>
              <a:rPr spc="-114" dirty="0"/>
              <a:t> </a:t>
            </a:r>
            <a:r>
              <a:rPr dirty="0"/>
              <a:t>pie</a:t>
            </a:r>
            <a:r>
              <a:rPr spc="-15" dirty="0"/>
              <a:t> </a:t>
            </a:r>
            <a:r>
              <a:rPr spc="-10" dirty="0"/>
              <a:t>charts</a:t>
            </a:r>
            <a:r>
              <a:rPr spc="-20" dirty="0"/>
              <a:t> </a:t>
            </a:r>
            <a:r>
              <a:rPr spc="-25" dirty="0"/>
              <a:t>showing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total</a:t>
            </a:r>
            <a:r>
              <a:rPr spc="-20" dirty="0"/>
              <a:t> </a:t>
            </a:r>
            <a:r>
              <a:rPr spc="-85" dirty="0"/>
              <a:t>launches</a:t>
            </a:r>
            <a:r>
              <a:rPr spc="-15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10" dirty="0"/>
              <a:t>certain</a:t>
            </a:r>
            <a:r>
              <a:rPr spc="-25" dirty="0"/>
              <a:t> </a:t>
            </a:r>
            <a:r>
              <a:rPr spc="-10" dirty="0"/>
              <a:t>sites.</a:t>
            </a:r>
          </a:p>
          <a:p>
            <a:pPr marL="276225" marR="5080" indent="-227965">
              <a:lnSpc>
                <a:spcPts val="2620"/>
              </a:lnSpc>
              <a:spcBef>
                <a:spcPts val="1565"/>
              </a:spcBef>
              <a:buFont typeface="Arial"/>
              <a:buChar char="•"/>
              <a:tabLst>
                <a:tab pos="276225" algn="l"/>
                <a:tab pos="276860" algn="l"/>
              </a:tabLst>
            </a:pPr>
            <a:r>
              <a:rPr spc="-90" dirty="0"/>
              <a:t>We</a:t>
            </a:r>
            <a:r>
              <a:rPr spc="180" dirty="0"/>
              <a:t> </a:t>
            </a:r>
            <a:r>
              <a:rPr dirty="0"/>
              <a:t>then</a:t>
            </a:r>
            <a:r>
              <a:rPr spc="180" dirty="0"/>
              <a:t> </a:t>
            </a:r>
            <a:r>
              <a:rPr dirty="0"/>
              <a:t>plotted</a:t>
            </a:r>
            <a:r>
              <a:rPr spc="180" dirty="0"/>
              <a:t> </a:t>
            </a:r>
            <a:r>
              <a:rPr spc="-10" dirty="0"/>
              <a:t>scatter</a:t>
            </a:r>
            <a:r>
              <a:rPr spc="185" dirty="0"/>
              <a:t> </a:t>
            </a:r>
            <a:r>
              <a:rPr dirty="0"/>
              <a:t>graph</a:t>
            </a:r>
            <a:r>
              <a:rPr spc="180" dirty="0"/>
              <a:t> </a:t>
            </a:r>
            <a:r>
              <a:rPr spc="-10" dirty="0"/>
              <a:t>showing</a:t>
            </a:r>
            <a:r>
              <a:rPr spc="185" dirty="0"/>
              <a:t> </a:t>
            </a:r>
            <a:r>
              <a:rPr dirty="0"/>
              <a:t>the</a:t>
            </a:r>
            <a:r>
              <a:rPr spc="185" dirty="0"/>
              <a:t> </a:t>
            </a:r>
            <a:r>
              <a:rPr spc="-10" dirty="0"/>
              <a:t>relationship</a:t>
            </a:r>
            <a:r>
              <a:rPr spc="180" dirty="0"/>
              <a:t> </a:t>
            </a:r>
            <a:r>
              <a:rPr dirty="0"/>
              <a:t>with</a:t>
            </a:r>
            <a:r>
              <a:rPr spc="180" dirty="0"/>
              <a:t> </a:t>
            </a:r>
            <a:r>
              <a:rPr spc="-45" dirty="0"/>
              <a:t>Outcome</a:t>
            </a:r>
            <a:r>
              <a:rPr spc="185" dirty="0"/>
              <a:t> </a:t>
            </a:r>
            <a:r>
              <a:rPr dirty="0"/>
              <a:t>and</a:t>
            </a:r>
            <a:r>
              <a:rPr spc="185" dirty="0"/>
              <a:t> </a:t>
            </a:r>
            <a:r>
              <a:rPr spc="-30" dirty="0"/>
              <a:t>Payload </a:t>
            </a:r>
            <a:r>
              <a:rPr spc="-120" dirty="0"/>
              <a:t>Mass</a:t>
            </a:r>
            <a:r>
              <a:rPr spc="-30" dirty="0"/>
              <a:t> </a:t>
            </a:r>
            <a:r>
              <a:rPr spc="-95" dirty="0"/>
              <a:t>(Kg)</a:t>
            </a:r>
            <a:r>
              <a:rPr spc="-50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spc="-10" dirty="0"/>
              <a:t>different</a:t>
            </a:r>
            <a:r>
              <a:rPr spc="-50" dirty="0"/>
              <a:t> </a:t>
            </a:r>
            <a:r>
              <a:rPr dirty="0"/>
              <a:t>booster</a:t>
            </a:r>
            <a:r>
              <a:rPr spc="-40" dirty="0"/>
              <a:t> </a:t>
            </a:r>
            <a:r>
              <a:rPr spc="-10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15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749" y="4577588"/>
            <a:ext cx="6240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 link of</a:t>
            </a:r>
            <a:r>
              <a:rPr sz="12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app.py::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https://github.com/farishelmi17/SpaceX/blob/main/spacex_dash_app.py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80" dirty="0"/>
              <a:t> </a:t>
            </a:r>
            <a:r>
              <a:rPr dirty="0"/>
              <a:t>a</a:t>
            </a:r>
            <a:r>
              <a:rPr spc="-85" dirty="0"/>
              <a:t> </a:t>
            </a:r>
            <a:r>
              <a:rPr spc="-80" dirty="0"/>
              <a:t>Dashboard</a:t>
            </a:r>
            <a:r>
              <a:rPr spc="-75" dirty="0"/>
              <a:t> </a:t>
            </a:r>
            <a:r>
              <a:rPr dirty="0"/>
              <a:t>with</a:t>
            </a:r>
            <a:r>
              <a:rPr spc="-85" dirty="0"/>
              <a:t> </a:t>
            </a:r>
            <a:r>
              <a:rPr dirty="0"/>
              <a:t>Plotly</a:t>
            </a:r>
            <a:r>
              <a:rPr spc="-75" dirty="0"/>
              <a:t> </a:t>
            </a:r>
            <a:r>
              <a:rPr spc="-110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dirty="0">
                <a:latin typeface="Calibri"/>
                <a:cs typeface="Calibri"/>
              </a:rPr>
              <a:t>Building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Load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into </a:t>
            </a:r>
            <a:r>
              <a:rPr sz="1500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0" dirty="0">
                <a:latin typeface="Calibri"/>
                <a:cs typeface="Calibri"/>
              </a:rPr>
              <a:t>Transform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and </a:t>
            </a:r>
            <a:r>
              <a:rPr sz="1500" dirty="0">
                <a:latin typeface="Calibri"/>
                <a:cs typeface="Calibri"/>
              </a:rPr>
              <a:t>then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split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training</a:t>
            </a:r>
            <a:r>
              <a:rPr sz="1500" spc="-25" dirty="0">
                <a:latin typeface="Calibri"/>
                <a:cs typeface="Calibri"/>
              </a:rPr>
              <a:t> and </a:t>
            </a:r>
            <a:r>
              <a:rPr sz="1500" dirty="0">
                <a:latin typeface="Calibri"/>
                <a:cs typeface="Calibri"/>
              </a:rPr>
              <a:t>test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Decide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which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type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ML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to 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set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parameters </a:t>
            </a:r>
            <a:r>
              <a:rPr sz="1500" spc="-25" dirty="0">
                <a:latin typeface="Calibri"/>
                <a:cs typeface="Calibri"/>
              </a:rPr>
              <a:t>and </a:t>
            </a:r>
            <a:r>
              <a:rPr sz="1500" dirty="0">
                <a:latin typeface="Calibri"/>
                <a:cs typeface="Calibri"/>
              </a:rPr>
              <a:t>algorithms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to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GridSearchCV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fit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to</a:t>
            </a:r>
            <a:r>
              <a:rPr sz="1500" spc="-10" dirty="0">
                <a:latin typeface="Calibri"/>
                <a:cs typeface="Calibri"/>
              </a:rPr>
              <a:t>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Evaluating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20" dirty="0">
                <a:latin typeface="Calibri"/>
                <a:cs typeface="Calibri"/>
              </a:rPr>
              <a:t> each </a:t>
            </a:r>
            <a:r>
              <a:rPr sz="1500" spc="-10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Get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tuned</a:t>
            </a:r>
            <a:r>
              <a:rPr sz="1500" spc="-10" dirty="0">
                <a:latin typeface="Calibri"/>
                <a:cs typeface="Calibri"/>
              </a:rPr>
              <a:t> hyperparameters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10" dirty="0">
                <a:latin typeface="Calibri"/>
                <a:cs typeface="Calibri"/>
              </a:rPr>
              <a:t> 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plot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dirty="0">
                <a:latin typeface="Calibri"/>
                <a:cs typeface="Calibri"/>
              </a:rPr>
              <a:t>Improving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dirty="0">
                <a:latin typeface="Calibri"/>
                <a:cs typeface="Calibri"/>
              </a:rPr>
              <a:t>Use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Feature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Engineering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Algorithm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Best</a:t>
            </a:r>
            <a:r>
              <a:rPr sz="1900" spc="-10" dirty="0">
                <a:latin typeface="Calibri"/>
                <a:cs typeface="Calibri"/>
              </a:rPr>
              <a:t> 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model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with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best </a:t>
            </a:r>
            <a:r>
              <a:rPr sz="1500" dirty="0">
                <a:latin typeface="Calibri"/>
                <a:cs typeface="Calibri"/>
              </a:rPr>
              <a:t>accuracy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score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will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the </a:t>
            </a:r>
            <a:r>
              <a:rPr sz="1500" dirty="0">
                <a:latin typeface="Calibri"/>
                <a:cs typeface="Calibri"/>
              </a:rPr>
              <a:t>best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performing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16</a:t>
            </a:fld>
            <a:endParaRPr spc="4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Predictive</a:t>
            </a:r>
            <a:r>
              <a:rPr spc="-125" dirty="0"/>
              <a:t> </a:t>
            </a:r>
            <a:r>
              <a:rPr spc="-105" dirty="0"/>
              <a:t>Analysis</a:t>
            </a:r>
            <a:r>
              <a:rPr spc="-114" dirty="0"/>
              <a:t> </a:t>
            </a:r>
            <a:r>
              <a:rPr spc="-105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5216" y="4123435"/>
            <a:ext cx="202374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</a:t>
            </a:r>
            <a:endParaRPr sz="1200">
              <a:latin typeface="Calibri"/>
              <a:cs typeface="Calibri"/>
            </a:endParaRPr>
          </a:p>
          <a:p>
            <a:pPr marL="12700" marR="37465">
              <a:lnSpc>
                <a:spcPts val="1390"/>
              </a:lnSpc>
              <a:spcBef>
                <a:spcPts val="40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/SpaceX/blob/main/spacex_das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h_app.py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is: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analytics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17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70" y="2529751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299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299" y="369328"/>
                  </a:lnTo>
                  <a:lnTo>
                    <a:pt x="1058299" y="0"/>
                  </a:lnTo>
                  <a:close/>
                </a:path>
              </a:pathLst>
            </a:custGeom>
            <a:solidFill>
              <a:srgbClr val="0948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 will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least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of</a:t>
            </a:r>
            <a:r>
              <a:rPr sz="200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10" dirty="0"/>
              <a:t> </a:t>
            </a:r>
            <a:r>
              <a:rPr spc="-85" dirty="0"/>
              <a:t>Number</a:t>
            </a:r>
            <a:r>
              <a:rPr spc="-105" dirty="0"/>
              <a:t> </a:t>
            </a:r>
            <a:r>
              <a:rPr spc="-145" dirty="0"/>
              <a:t>vs.</a:t>
            </a:r>
            <a:r>
              <a:rPr spc="-100" dirty="0"/>
              <a:t> </a:t>
            </a:r>
            <a:r>
              <a:rPr spc="-120" dirty="0"/>
              <a:t>Launch</a:t>
            </a:r>
            <a:r>
              <a:rPr spc="-110" dirty="0"/>
              <a:t> </a:t>
            </a:r>
            <a:r>
              <a:rPr spc="-5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pPr marL="160020">
                <a:lnSpc>
                  <a:spcPts val="1839"/>
                </a:lnSpc>
              </a:pPr>
              <a:t>2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00" dirty="0"/>
              <a:t> </a:t>
            </a:r>
            <a:r>
              <a:rPr spc="-145" dirty="0"/>
              <a:t>vs.</a:t>
            </a:r>
            <a:r>
              <a:rPr spc="-100" dirty="0"/>
              <a:t> </a:t>
            </a:r>
            <a:r>
              <a:rPr spc="-120" dirty="0"/>
              <a:t>Launch</a:t>
            </a:r>
            <a:r>
              <a:rPr spc="-105" dirty="0"/>
              <a:t> </a:t>
            </a:r>
            <a:r>
              <a:rPr spc="-8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once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be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depicted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possibility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influences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 </a:t>
            </a:r>
            <a:r>
              <a:rPr sz="1800" spc="-10" dirty="0">
                <a:latin typeface="Calibri"/>
                <a:cs typeface="Calibri"/>
              </a:rPr>
              <a:t>outcomes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 has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100%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SSO,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HEO,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spc="-15" dirty="0">
                <a:latin typeface="Calibri"/>
                <a:cs typeface="Calibri"/>
              </a:rPr>
              <a:t>ES-</a:t>
            </a:r>
            <a:r>
              <a:rPr sz="1800" dirty="0">
                <a:latin typeface="Calibri"/>
                <a:cs typeface="Calibri"/>
              </a:rPr>
              <a:t>L1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 orbit </a:t>
            </a:r>
            <a:r>
              <a:rPr sz="1800" spc="-10" dirty="0">
                <a:latin typeface="Calibri"/>
                <a:cs typeface="Calibri"/>
              </a:rPr>
              <a:t>produced </a:t>
            </a:r>
            <a:r>
              <a:rPr sz="1800" dirty="0">
                <a:latin typeface="Calibri"/>
                <a:cs typeface="Calibri"/>
              </a:rPr>
              <a:t>0%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20" dirty="0">
                <a:latin typeface="Calibri"/>
                <a:cs typeface="Calibri"/>
              </a:rPr>
              <a:t>However,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only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occurrence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GEO,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SO, </a:t>
            </a:r>
            <a:r>
              <a:rPr sz="1800" dirty="0">
                <a:latin typeface="Calibri"/>
                <a:cs typeface="Calibri"/>
              </a:rPr>
              <a:t>HEO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ES-</a:t>
            </a:r>
            <a:r>
              <a:rPr sz="1800" dirty="0">
                <a:latin typeface="Calibri"/>
                <a:cs typeface="Calibri"/>
              </a:rPr>
              <a:t>L1</a:t>
            </a:r>
            <a:r>
              <a:rPr sz="1800" spc="4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this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pattern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before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draw </a:t>
            </a:r>
            <a:r>
              <a:rPr sz="1800" dirty="0">
                <a:latin typeface="Calibri"/>
                <a:cs typeface="Calibri"/>
              </a:rPr>
              <a:t>any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Success</a:t>
            </a:r>
            <a:r>
              <a:rPr spc="15" dirty="0"/>
              <a:t> </a:t>
            </a:r>
            <a:r>
              <a:rPr spc="-145" dirty="0"/>
              <a:t>Rate</a:t>
            </a:r>
            <a:r>
              <a:rPr spc="5" dirty="0"/>
              <a:t> </a:t>
            </a:r>
            <a:r>
              <a:rPr spc="-145" dirty="0"/>
              <a:t>vs.</a:t>
            </a:r>
            <a:r>
              <a:rPr spc="15" dirty="0"/>
              <a:t> </a:t>
            </a:r>
            <a:r>
              <a:rPr dirty="0"/>
              <a:t>Orbit</a:t>
            </a:r>
            <a:r>
              <a:rPr spc="15" dirty="0"/>
              <a:t> </a:t>
            </a:r>
            <a:r>
              <a:rPr spc="-125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60" dirty="0"/>
              <a:t> </a:t>
            </a:r>
            <a:r>
              <a:rPr spc="-85" dirty="0"/>
              <a:t>Number</a:t>
            </a:r>
            <a:r>
              <a:rPr spc="-60" dirty="0"/>
              <a:t> </a:t>
            </a:r>
            <a:r>
              <a:rPr spc="-145" dirty="0"/>
              <a:t>vs.</a:t>
            </a:r>
            <a:r>
              <a:rPr spc="-60" dirty="0"/>
              <a:t> </a:t>
            </a:r>
            <a:r>
              <a:rPr dirty="0"/>
              <a:t>Orbit</a:t>
            </a:r>
            <a:r>
              <a:rPr spc="-60" dirty="0"/>
              <a:t> </a:t>
            </a:r>
            <a:r>
              <a:rPr spc="-12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has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P0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Meanwhile,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again,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SO,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or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40" dirty="0"/>
              <a:t> </a:t>
            </a:r>
            <a:r>
              <a:rPr spc="-145" dirty="0"/>
              <a:t>vs.</a:t>
            </a:r>
            <a:r>
              <a:rPr spc="-35" dirty="0"/>
              <a:t> </a:t>
            </a:r>
            <a:r>
              <a:rPr dirty="0"/>
              <a:t>Orbit</a:t>
            </a:r>
            <a:r>
              <a:rPr spc="-30" dirty="0"/>
              <a:t> </a:t>
            </a:r>
            <a:r>
              <a:rPr spc="-155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"/>
                <a:cs typeface="Arial"/>
              </a:rPr>
              <a:t>•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30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Launch</a:t>
            </a:r>
            <a:r>
              <a:rPr spc="-40" dirty="0"/>
              <a:t> </a:t>
            </a:r>
            <a:r>
              <a:rPr spc="-265" dirty="0"/>
              <a:t>Success</a:t>
            </a:r>
            <a:r>
              <a:rPr spc="20" dirty="0"/>
              <a:t> </a:t>
            </a:r>
            <a:r>
              <a:rPr spc="-160" dirty="0"/>
              <a:t>Yearly</a:t>
            </a:r>
            <a:r>
              <a:rPr dirty="0"/>
              <a:t> </a:t>
            </a:r>
            <a:r>
              <a:rPr spc="-12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figures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clearly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depicted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increasing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until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continue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next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onward.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steadily </a:t>
            </a: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until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reaching </a:t>
            </a:r>
            <a:r>
              <a:rPr sz="1800" dirty="0">
                <a:latin typeface="Calibri"/>
                <a:cs typeface="Calibri"/>
              </a:rPr>
              <a:t>1/100%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54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used</a:t>
            </a:r>
            <a:r>
              <a:rPr sz="2200" spc="-10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key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word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3225" b="1" spc="-75" baseline="1291" dirty="0">
                <a:latin typeface="Trebuchet MS"/>
                <a:cs typeface="Trebuchet MS"/>
              </a:rPr>
              <a:t>DISTINCT</a:t>
            </a:r>
            <a:r>
              <a:rPr sz="3225" b="1" spc="-135" baseline="1291" dirty="0">
                <a:latin typeface="Trebuchet MS"/>
                <a:cs typeface="Trebuchet MS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show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only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unique </a:t>
            </a:r>
            <a:r>
              <a:rPr sz="2200" spc="-50" dirty="0">
                <a:latin typeface="Microsoft Sans Serif"/>
                <a:cs typeface="Microsoft Sans Serif"/>
              </a:rPr>
              <a:t>launch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sites </a:t>
            </a:r>
            <a:r>
              <a:rPr sz="220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50" dirty="0">
                <a:latin typeface="Microsoft Sans Serif"/>
                <a:cs typeface="Microsoft Sans Serif"/>
              </a:rPr>
              <a:t>SpaceX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-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90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display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10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-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-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6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95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calculated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average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payload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mass</a:t>
            </a:r>
            <a:r>
              <a:rPr sz="2000" spc="-25" dirty="0">
                <a:latin typeface="Microsoft Sans Serif"/>
                <a:cs typeface="Microsoft Sans Serif"/>
              </a:rPr>
              <a:t> carried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by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booster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version </a:t>
            </a:r>
            <a:r>
              <a:rPr sz="2000" dirty="0">
                <a:latin typeface="Microsoft Sans Serif"/>
                <a:cs typeface="Microsoft Sans Serif"/>
              </a:rPr>
              <a:t>F9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v1.1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as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Average</a:t>
            </a:r>
            <a:r>
              <a:rPr spc="-95" dirty="0"/>
              <a:t> </a:t>
            </a:r>
            <a:r>
              <a:rPr spc="-120" dirty="0"/>
              <a:t>Payload</a:t>
            </a:r>
            <a:r>
              <a:rPr spc="-70" dirty="0"/>
              <a:t> </a:t>
            </a:r>
            <a:r>
              <a:rPr spc="-195" dirty="0"/>
              <a:t>Mass</a:t>
            </a:r>
            <a:r>
              <a:rPr spc="-50" dirty="0"/>
              <a:t> </a:t>
            </a:r>
            <a:r>
              <a:rPr dirty="0"/>
              <a:t>by</a:t>
            </a:r>
            <a:r>
              <a:rPr spc="-65" dirty="0"/>
              <a:t> </a:t>
            </a:r>
            <a:r>
              <a:rPr dirty="0"/>
              <a:t>F9</a:t>
            </a:r>
            <a:r>
              <a:rPr spc="-70" dirty="0"/>
              <a:t> </a:t>
            </a:r>
            <a:r>
              <a:rPr spc="-20" dirty="0"/>
              <a:t>v1.1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use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min()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function</a:t>
            </a:r>
            <a:r>
              <a:rPr sz="2000" dirty="0">
                <a:latin typeface="Microsoft Sans Serif"/>
                <a:cs typeface="Microsoft Sans Serif"/>
              </a:rPr>
              <a:t> to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find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result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observed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 </a:t>
            </a:r>
            <a:r>
              <a:rPr sz="2000" spc="-25" dirty="0">
                <a:latin typeface="Microsoft Sans Serif"/>
                <a:cs typeface="Microsoft Sans Serif"/>
              </a:rPr>
              <a:t>dates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2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first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outcome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 </a:t>
            </a:r>
            <a:r>
              <a:rPr sz="2000" spc="-10" dirty="0">
                <a:latin typeface="Microsoft Sans Serif"/>
                <a:cs typeface="Microsoft Sans Serif"/>
              </a:rPr>
              <a:t>ground </a:t>
            </a:r>
            <a:r>
              <a:rPr sz="2000" dirty="0">
                <a:latin typeface="Microsoft Sans Serif"/>
                <a:cs typeface="Microsoft Sans Serif"/>
              </a:rPr>
              <a:t>pad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was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BIZ UDGothic"/>
                <a:cs typeface="BIZ UDGothic"/>
              </a:rPr>
              <a:t>nd</a:t>
            </a:r>
            <a:r>
              <a:rPr sz="1950" spc="-165" baseline="25641" dirty="0">
                <a:latin typeface="BIZ UDGothic"/>
                <a:cs typeface="BIZ UDGothic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December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145" dirty="0"/>
              <a:t> </a:t>
            </a:r>
            <a:r>
              <a:rPr spc="-175" dirty="0"/>
              <a:t>Successful</a:t>
            </a:r>
            <a:r>
              <a:rPr spc="-70" dirty="0"/>
              <a:t> </a:t>
            </a:r>
            <a:r>
              <a:rPr spc="-80" dirty="0"/>
              <a:t>Ground</a:t>
            </a:r>
            <a:r>
              <a:rPr spc="-105" dirty="0"/>
              <a:t> </a:t>
            </a:r>
            <a:r>
              <a:rPr spc="-35" dirty="0"/>
              <a:t>Landing</a:t>
            </a:r>
            <a:r>
              <a:rPr spc="-105" dirty="0"/>
              <a:t> </a:t>
            </a:r>
            <a:r>
              <a:rPr spc="-20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Machine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pPr marL="160020">
                <a:lnSpc>
                  <a:spcPts val="1839"/>
                </a:lnSpc>
              </a:pPr>
              <a:t>3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-55" dirty="0"/>
              <a:t> </a:t>
            </a:r>
            <a:r>
              <a:rPr spc="-15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used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925" b="1" spc="-52" baseline="1424" dirty="0">
                <a:latin typeface="Trebuchet MS"/>
                <a:cs typeface="Trebuchet MS"/>
              </a:rPr>
              <a:t>WHERE</a:t>
            </a:r>
            <a:r>
              <a:rPr sz="2925" b="1" spc="-104" baseline="1424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filter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boosters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which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have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successfully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landed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on </a:t>
            </a:r>
            <a:r>
              <a:rPr sz="2000" dirty="0">
                <a:latin typeface="Microsoft Sans Serif"/>
                <a:cs typeface="Microsoft Sans Serif"/>
              </a:rPr>
              <a:t>drone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ship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applied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925" b="1" baseline="1424" dirty="0">
                <a:latin typeface="Trebuchet MS"/>
                <a:cs typeface="Trebuchet MS"/>
              </a:rPr>
              <a:t>AND</a:t>
            </a:r>
            <a:r>
              <a:rPr sz="2925" b="1" spc="-135" baseline="1424" dirty="0">
                <a:latin typeface="Trebuchet MS"/>
                <a:cs typeface="Trebuchet MS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condition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determine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with </a:t>
            </a:r>
            <a:r>
              <a:rPr sz="2000" spc="-30" dirty="0">
                <a:latin typeface="Microsoft Sans Serif"/>
                <a:cs typeface="Microsoft Sans Serif"/>
              </a:rPr>
              <a:t>payload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mass</a:t>
            </a:r>
            <a:r>
              <a:rPr sz="2000" spc="-25" dirty="0">
                <a:latin typeface="Microsoft Sans Serif"/>
                <a:cs typeface="Microsoft Sans Serif"/>
              </a:rPr>
              <a:t> greater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4000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less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37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-50" dirty="0"/>
              <a:t> </a:t>
            </a:r>
            <a:r>
              <a:rPr sz="2500" spc="-20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45" dirty="0"/>
              <a:t> </a:t>
            </a:r>
            <a:r>
              <a:rPr sz="2500" spc="-30" dirty="0"/>
              <a:t>Landing</a:t>
            </a:r>
            <a:r>
              <a:rPr sz="2500" spc="-45" dirty="0"/>
              <a:t> </a:t>
            </a:r>
            <a:r>
              <a:rPr sz="2500" dirty="0"/>
              <a:t>with</a:t>
            </a:r>
            <a:r>
              <a:rPr sz="2500" spc="-55" dirty="0"/>
              <a:t> </a:t>
            </a:r>
            <a:r>
              <a:rPr sz="2500" spc="-90" dirty="0"/>
              <a:t>Payload</a:t>
            </a:r>
            <a:r>
              <a:rPr sz="2500" spc="-45" dirty="0"/>
              <a:t> </a:t>
            </a:r>
            <a:r>
              <a:rPr sz="2500" spc="-40" dirty="0"/>
              <a:t>between</a:t>
            </a:r>
            <a:r>
              <a:rPr sz="2500" spc="-55" dirty="0"/>
              <a:t> </a:t>
            </a:r>
            <a:r>
              <a:rPr sz="2500" spc="110" dirty="0"/>
              <a:t>4000</a:t>
            </a:r>
            <a:r>
              <a:rPr sz="2500" spc="-50" dirty="0"/>
              <a:t> </a:t>
            </a:r>
            <a:r>
              <a:rPr sz="2500" dirty="0"/>
              <a:t>and</a:t>
            </a:r>
            <a:r>
              <a:rPr sz="2500" spc="-50" dirty="0"/>
              <a:t> </a:t>
            </a:r>
            <a:r>
              <a:rPr sz="2500" spc="90" dirty="0"/>
              <a:t>6000</a:t>
            </a:r>
            <a:endParaRPr sz="2500"/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used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wildcard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like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‘%’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filter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 </a:t>
            </a:r>
            <a:r>
              <a:rPr sz="2925" b="1" spc="-52" baseline="1424" dirty="0">
                <a:latin typeface="Trebuchet MS"/>
                <a:cs typeface="Trebuchet MS"/>
              </a:rPr>
              <a:t>WHERE</a:t>
            </a:r>
            <a:r>
              <a:rPr sz="2925" b="1" spc="-75" baseline="1424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MissionOutcome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was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dirty="0">
                <a:latin typeface="Microsoft Sans Serif"/>
                <a:cs typeface="Microsoft Sans Serif"/>
              </a:rPr>
              <a:t> or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 </a:t>
            </a:r>
            <a:r>
              <a:rPr sz="2000" spc="-1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585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65" dirty="0"/>
              <a:t>Total</a:t>
            </a:r>
            <a:r>
              <a:rPr sz="3100" spc="-120" dirty="0"/>
              <a:t> </a:t>
            </a:r>
            <a:r>
              <a:rPr sz="3100" spc="-70" dirty="0"/>
              <a:t>Number</a:t>
            </a:r>
            <a:r>
              <a:rPr sz="3100" spc="-114" dirty="0"/>
              <a:t> </a:t>
            </a:r>
            <a:r>
              <a:rPr sz="3100" spc="-25" dirty="0"/>
              <a:t>of</a:t>
            </a:r>
            <a:r>
              <a:rPr sz="3100" dirty="0"/>
              <a:t>	</a:t>
            </a:r>
            <a:r>
              <a:rPr sz="3100" spc="-145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150" dirty="0"/>
              <a:t> </a:t>
            </a:r>
            <a:r>
              <a:rPr sz="3100" spc="-60" dirty="0"/>
              <a:t>Failure</a:t>
            </a:r>
            <a:r>
              <a:rPr sz="3100" spc="-114" dirty="0"/>
              <a:t> </a:t>
            </a:r>
            <a:r>
              <a:rPr sz="3100" spc="-50" dirty="0"/>
              <a:t>Mission</a:t>
            </a:r>
            <a:r>
              <a:rPr sz="3100" spc="-105" dirty="0"/>
              <a:t> </a:t>
            </a:r>
            <a:r>
              <a:rPr sz="3100" spc="-80" dirty="0"/>
              <a:t>Outcomes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determined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dirty="0">
                <a:latin typeface="Microsoft Sans Serif"/>
                <a:cs typeface="Microsoft Sans Serif"/>
              </a:rPr>
              <a:t>booster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-20" dirty="0">
                <a:latin typeface="Microsoft Sans Serif"/>
                <a:cs typeface="Microsoft Sans Serif"/>
              </a:rPr>
              <a:t> have </a:t>
            </a:r>
            <a:r>
              <a:rPr sz="2000" spc="-25" dirty="0">
                <a:latin typeface="Microsoft Sans Serif"/>
                <a:cs typeface="Microsoft Sans Serif"/>
              </a:rPr>
              <a:t>carried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35" dirty="0">
                <a:latin typeface="Microsoft Sans Serif"/>
                <a:cs typeface="Microsoft Sans Serif"/>
              </a:rPr>
              <a:t>payload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using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a </a:t>
            </a:r>
            <a:r>
              <a:rPr sz="2000" spc="-30" dirty="0">
                <a:latin typeface="Microsoft Sans Serif"/>
                <a:cs typeface="Microsoft Sans Serif"/>
              </a:rPr>
              <a:t>subquery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25" dirty="0">
                <a:latin typeface="Microsoft Sans Serif"/>
                <a:cs typeface="Microsoft Sans Serif"/>
              </a:rPr>
              <a:t> the </a:t>
            </a:r>
            <a:r>
              <a:rPr sz="2925" b="1" spc="-52" baseline="1424" dirty="0">
                <a:latin typeface="Trebuchet MS"/>
                <a:cs typeface="Trebuchet MS"/>
              </a:rPr>
              <a:t>WHERE</a:t>
            </a:r>
            <a:r>
              <a:rPr sz="2925" b="1" spc="-150" baseline="1424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and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925" b="1" spc="-52" baseline="1424" dirty="0">
                <a:latin typeface="Trebuchet MS"/>
                <a:cs typeface="Trebuchet MS"/>
              </a:rPr>
              <a:t>MAX()</a:t>
            </a:r>
            <a:r>
              <a:rPr sz="2925" b="1" spc="-142" baseline="1424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Boosters</a:t>
            </a:r>
            <a:r>
              <a:rPr spc="-105" dirty="0"/>
              <a:t> </a:t>
            </a:r>
            <a:r>
              <a:rPr spc="-85" dirty="0"/>
              <a:t>Carried</a:t>
            </a:r>
            <a:r>
              <a:rPr spc="-100" dirty="0"/>
              <a:t> </a:t>
            </a:r>
            <a:r>
              <a:rPr spc="-140" dirty="0"/>
              <a:t>Maximum</a:t>
            </a:r>
            <a:r>
              <a:rPr spc="-105" dirty="0"/>
              <a:t> 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combinations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52" baseline="1424" dirty="0">
                <a:solidFill>
                  <a:srgbClr val="292929"/>
                </a:solidFill>
                <a:latin typeface="Trebuchet MS"/>
                <a:cs typeface="Trebuchet MS"/>
              </a:rPr>
              <a:t>WHERE</a:t>
            </a:r>
            <a:r>
              <a:rPr sz="2925" b="1" spc="-120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LIKE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baseline="1424" dirty="0">
                <a:solidFill>
                  <a:srgbClr val="292929"/>
                </a:solidFill>
                <a:latin typeface="Trebuchet MS"/>
                <a:cs typeface="Trebuchet MS"/>
              </a:rPr>
              <a:t>AND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5" baseline="1424" dirty="0">
                <a:solidFill>
                  <a:srgbClr val="292929"/>
                </a:solidFill>
                <a:latin typeface="Trebuchet MS"/>
                <a:cs typeface="Trebuchet MS"/>
              </a:rPr>
              <a:t>BETWEEN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failed landing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60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selected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outcomes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750" b="1" spc="-30" dirty="0">
                <a:latin typeface="Trebuchet MS"/>
                <a:cs typeface="Trebuchet MS"/>
              </a:rPr>
              <a:t>COUNT</a:t>
            </a:r>
            <a:r>
              <a:rPr sz="1750" b="1" spc="-75" dirty="0">
                <a:latin typeface="Trebuchet MS"/>
                <a:cs typeface="Trebuchet MS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1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 </a:t>
            </a:r>
            <a:r>
              <a:rPr sz="1800" spc="-45" dirty="0">
                <a:latin typeface="Microsoft Sans Serif"/>
                <a:cs typeface="Microsoft Sans Serif"/>
              </a:rPr>
              <a:t>used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750" b="1" spc="-25" dirty="0">
                <a:latin typeface="Trebuchet MS"/>
                <a:cs typeface="Trebuchet MS"/>
              </a:rPr>
              <a:t>WHERE</a:t>
            </a:r>
            <a:r>
              <a:rPr sz="1750" b="1" spc="-7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clause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to</a:t>
            </a:r>
            <a:r>
              <a:rPr sz="1800" spc="5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 </a:t>
            </a:r>
            <a:r>
              <a:rPr sz="1800" spc="-10" dirty="0">
                <a:latin typeface="Microsoft Sans Serif"/>
                <a:cs typeface="Microsoft Sans Serif"/>
              </a:rPr>
              <a:t>outcomes </a:t>
            </a:r>
            <a:r>
              <a:rPr sz="1750" b="1" spc="-35" dirty="0">
                <a:latin typeface="Trebuchet MS"/>
                <a:cs typeface="Trebuchet MS"/>
              </a:rPr>
              <a:t>BETWEEN</a:t>
            </a:r>
            <a:r>
              <a:rPr sz="1750" b="1" spc="-25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2010-</a:t>
            </a:r>
            <a:r>
              <a:rPr sz="1800" spc="50" dirty="0">
                <a:latin typeface="Microsoft Sans Serif"/>
                <a:cs typeface="Microsoft Sans Serif"/>
              </a:rPr>
              <a:t>06-</a:t>
            </a:r>
            <a:r>
              <a:rPr sz="1800" spc="80" dirty="0">
                <a:latin typeface="Microsoft Sans Serif"/>
                <a:cs typeface="Microsoft Sans Serif"/>
              </a:rPr>
              <a:t>04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60" dirty="0">
                <a:latin typeface="Microsoft Sans Serif"/>
                <a:cs typeface="Microsoft Sans Serif"/>
              </a:rPr>
              <a:t>2010-</a:t>
            </a:r>
            <a:r>
              <a:rPr sz="1800" spc="50" dirty="0">
                <a:latin typeface="Microsoft Sans Serif"/>
                <a:cs typeface="Microsoft Sans Serif"/>
              </a:rPr>
              <a:t>03-</a:t>
            </a:r>
            <a:r>
              <a:rPr sz="1800" spc="-25" dirty="0">
                <a:latin typeface="Microsoft Sans Serif"/>
                <a:cs typeface="Microsoft Sans Serif"/>
              </a:rPr>
              <a:t>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04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applied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750" b="1" spc="-20" dirty="0">
                <a:latin typeface="Trebuchet MS"/>
                <a:cs typeface="Trebuchet MS"/>
              </a:rPr>
              <a:t>GROUP</a:t>
            </a:r>
            <a:r>
              <a:rPr sz="1750" b="1" spc="-60" dirty="0">
                <a:latin typeface="Trebuchet MS"/>
                <a:cs typeface="Trebuchet MS"/>
              </a:rPr>
              <a:t> </a:t>
            </a:r>
            <a:r>
              <a:rPr sz="1750" b="1" spc="-25" dirty="0">
                <a:latin typeface="Trebuchet MS"/>
                <a:cs typeface="Trebuchet MS"/>
              </a:rPr>
              <a:t>BY </a:t>
            </a:r>
            <a:r>
              <a:rPr sz="1800" spc="-70" dirty="0">
                <a:latin typeface="Microsoft Sans Serif"/>
                <a:cs typeface="Microsoft Sans Serif"/>
              </a:rPr>
              <a:t>clause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group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750" b="1" dirty="0">
                <a:latin typeface="Trebuchet MS"/>
                <a:cs typeface="Trebuchet MS"/>
              </a:rPr>
              <a:t>ORDER</a:t>
            </a:r>
            <a:r>
              <a:rPr sz="1750" b="1" spc="-65" dirty="0">
                <a:latin typeface="Trebuchet MS"/>
                <a:cs typeface="Trebuchet MS"/>
              </a:rPr>
              <a:t> </a:t>
            </a:r>
            <a:r>
              <a:rPr sz="1750" b="1" spc="-25" dirty="0">
                <a:latin typeface="Trebuchet MS"/>
                <a:cs typeface="Trebuchet MS"/>
              </a:rPr>
              <a:t>BY </a:t>
            </a:r>
            <a:r>
              <a:rPr sz="1800" spc="-70" dirty="0">
                <a:latin typeface="Microsoft Sans Serif"/>
                <a:cs typeface="Microsoft Sans Serif"/>
              </a:rPr>
              <a:t>clause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order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grouped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in </a:t>
            </a:r>
            <a:r>
              <a:rPr sz="1800" spc="-45" dirty="0">
                <a:latin typeface="Microsoft Sans Serif"/>
                <a:cs typeface="Microsoft Sans Serif"/>
              </a:rPr>
              <a:t>descending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45" dirty="0"/>
              <a:t>Rank</a:t>
            </a:r>
            <a:r>
              <a:rPr sz="2800" spc="-45" dirty="0"/>
              <a:t> </a:t>
            </a:r>
            <a:r>
              <a:rPr sz="2800" spc="-25" dirty="0"/>
              <a:t>Landing</a:t>
            </a:r>
            <a:r>
              <a:rPr sz="2800" spc="-45" dirty="0"/>
              <a:t> </a:t>
            </a:r>
            <a:r>
              <a:rPr sz="2800" spc="-100" dirty="0"/>
              <a:t>Outcomes</a:t>
            </a:r>
            <a:r>
              <a:rPr sz="2800" spc="-45" dirty="0"/>
              <a:t> </a:t>
            </a:r>
            <a:r>
              <a:rPr sz="2800" spc="-85" dirty="0"/>
              <a:t>Between</a:t>
            </a:r>
            <a:r>
              <a:rPr sz="2800" spc="-45" dirty="0"/>
              <a:t> </a:t>
            </a:r>
            <a:r>
              <a:rPr sz="2800" spc="95" dirty="0"/>
              <a:t>2010-</a:t>
            </a:r>
            <a:r>
              <a:rPr sz="2800" spc="80" dirty="0"/>
              <a:t>06-</a:t>
            </a:r>
            <a:r>
              <a:rPr sz="2800" spc="120" dirty="0"/>
              <a:t>04</a:t>
            </a:r>
            <a:r>
              <a:rPr sz="2800" spc="-45" dirty="0"/>
              <a:t> </a:t>
            </a:r>
            <a:r>
              <a:rPr sz="2800" dirty="0"/>
              <a:t>and</a:t>
            </a:r>
            <a:r>
              <a:rPr sz="2800" spc="-45" dirty="0"/>
              <a:t> </a:t>
            </a:r>
            <a:r>
              <a:rPr sz="2800" spc="95" dirty="0"/>
              <a:t>2017-</a:t>
            </a:r>
            <a:r>
              <a:rPr sz="2800" spc="80" dirty="0"/>
              <a:t>03-</a:t>
            </a:r>
            <a:r>
              <a:rPr sz="2800" spc="90" dirty="0"/>
              <a:t>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34</a:t>
            </a:fld>
            <a:endParaRPr spc="4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70" y="2529751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299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299" y="369328"/>
                  </a:lnTo>
                  <a:lnTo>
                    <a:pt x="1058299" y="0"/>
                  </a:lnTo>
                  <a:close/>
                </a:path>
              </a:pathLst>
            </a:custGeom>
            <a:solidFill>
              <a:srgbClr val="0948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all the </a:t>
            </a:r>
            <a:r>
              <a:rPr sz="2000" spc="-10" dirty="0">
                <a:latin typeface="Calibri"/>
                <a:cs typeface="Calibri"/>
              </a:rPr>
              <a:t>SpaceX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are </a:t>
            </a:r>
            <a:r>
              <a:rPr sz="2000" dirty="0">
                <a:latin typeface="Calibri"/>
                <a:cs typeface="Calibri"/>
              </a:rPr>
              <a:t>located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United 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35" dirty="0"/>
              <a:t>Location</a:t>
            </a:r>
            <a:r>
              <a:rPr spc="-190" dirty="0"/>
              <a:t> </a:t>
            </a:r>
            <a:r>
              <a:rPr spc="-25" dirty="0"/>
              <a:t>of</a:t>
            </a:r>
            <a:r>
              <a:rPr dirty="0"/>
              <a:t>	all</a:t>
            </a:r>
            <a:r>
              <a:rPr spc="-7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spc="-120" dirty="0"/>
              <a:t>Launch</a:t>
            </a:r>
            <a:r>
              <a:rPr spc="-65" dirty="0"/>
              <a:t> </a:t>
            </a:r>
            <a:r>
              <a:rPr spc="-114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Markers </a:t>
            </a:r>
            <a:r>
              <a:rPr spc="-35" dirty="0"/>
              <a:t>showing</a:t>
            </a:r>
            <a:r>
              <a:rPr spc="-100" dirty="0"/>
              <a:t> </a:t>
            </a:r>
            <a:r>
              <a:rPr spc="-80" dirty="0"/>
              <a:t>launch</a:t>
            </a:r>
            <a:r>
              <a:rPr spc="-105" dirty="0"/>
              <a:t> </a:t>
            </a:r>
            <a:r>
              <a:rPr spc="-35" dirty="0"/>
              <a:t>sites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dirty="0"/>
              <a:t>color</a:t>
            </a:r>
            <a:r>
              <a:rPr spc="-100" dirty="0"/>
              <a:t> </a:t>
            </a:r>
            <a:r>
              <a:rPr spc="-20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Launch</a:t>
            </a:r>
            <a:r>
              <a:rPr spc="-60" dirty="0"/>
              <a:t> </a:t>
            </a:r>
            <a:r>
              <a:rPr spc="-105" dirty="0"/>
              <a:t>Sites</a:t>
            </a:r>
            <a:r>
              <a:rPr spc="-55" dirty="0"/>
              <a:t> </a:t>
            </a:r>
            <a:r>
              <a:rPr spc="-95" dirty="0"/>
              <a:t>Distance</a:t>
            </a:r>
            <a:r>
              <a:rPr spc="-60" dirty="0"/>
              <a:t> </a:t>
            </a:r>
            <a:r>
              <a:rPr spc="70" dirty="0"/>
              <a:t>to</a:t>
            </a:r>
            <a:r>
              <a:rPr spc="-60" dirty="0"/>
              <a:t> </a:t>
            </a:r>
            <a:r>
              <a:rPr spc="-95" dirty="0"/>
              <a:t>Landmarks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090672" y="1356360"/>
            <a:ext cx="7985759" cy="4996180"/>
            <a:chOff x="3090672" y="1356360"/>
            <a:chExt cx="7985759" cy="49961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2" y="1423416"/>
              <a:ext cx="3380232" cy="2782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5" y="1618500"/>
              <a:ext cx="2793619" cy="21955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4631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0672" y="3703320"/>
              <a:ext cx="2679192" cy="26212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6125" y="3899649"/>
              <a:ext cx="2091499" cy="203367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7" y="1371600"/>
              <a:ext cx="2468879" cy="28346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5" y="3706367"/>
              <a:ext cx="5736336" cy="264566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38</a:t>
            </a:fld>
            <a:endParaRPr spc="4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70" y="2529751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299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299" y="369328"/>
                  </a:lnTo>
                  <a:lnTo>
                    <a:pt x="1058299" y="0"/>
                  </a:lnTo>
                  <a:close/>
                </a:path>
              </a:pathLst>
            </a:custGeom>
            <a:solidFill>
              <a:srgbClr val="0948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who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 as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other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future.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crucial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problems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 condition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probability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The</a:t>
            </a:r>
            <a:r>
              <a:rPr spc="-60" dirty="0"/>
              <a:t> </a:t>
            </a:r>
            <a:r>
              <a:rPr spc="-195" dirty="0"/>
              <a:t>success</a:t>
            </a:r>
            <a:r>
              <a:rPr spc="-50" dirty="0"/>
              <a:t> </a:t>
            </a:r>
            <a:r>
              <a:rPr spc="-100" dirty="0"/>
              <a:t>percentage</a:t>
            </a:r>
            <a:r>
              <a:rPr spc="-9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spc="-140" dirty="0"/>
              <a:t>each</a:t>
            </a:r>
            <a:r>
              <a:rPr spc="-70" dirty="0"/>
              <a:t> </a:t>
            </a:r>
            <a:r>
              <a:rPr spc="-6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The</a:t>
            </a:r>
            <a:r>
              <a:rPr spc="-60" dirty="0"/>
              <a:t> </a:t>
            </a:r>
            <a:r>
              <a:rPr spc="-20" dirty="0"/>
              <a:t>highest</a:t>
            </a:r>
            <a:r>
              <a:rPr spc="-165" dirty="0"/>
              <a:t> </a:t>
            </a:r>
            <a:r>
              <a:rPr spc="-110" dirty="0"/>
              <a:t>launch-</a:t>
            </a:r>
            <a:r>
              <a:rPr spc="-195" dirty="0"/>
              <a:t>success</a:t>
            </a:r>
            <a:r>
              <a:rPr spc="-30" dirty="0"/>
              <a:t> </a:t>
            </a:r>
            <a:r>
              <a:rPr dirty="0"/>
              <a:t>ratio:</a:t>
            </a:r>
            <a:r>
              <a:rPr spc="-30" dirty="0"/>
              <a:t> </a:t>
            </a:r>
            <a:r>
              <a:rPr spc="-480" dirty="0"/>
              <a:t>KSC</a:t>
            </a:r>
            <a:r>
              <a:rPr spc="135" dirty="0"/>
              <a:t> </a:t>
            </a:r>
            <a:r>
              <a:rPr spc="-265" dirty="0"/>
              <a:t>LC-</a:t>
            </a:r>
            <a:r>
              <a:rPr spc="40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dirty="0"/>
              <a:t>vs</a:t>
            </a:r>
            <a:r>
              <a:rPr spc="-150" dirty="0"/>
              <a:t> </a:t>
            </a:r>
            <a:r>
              <a:rPr spc="-120" dirty="0"/>
              <a:t>Launch</a:t>
            </a:r>
            <a:r>
              <a:rPr spc="-125" dirty="0"/>
              <a:t> </a:t>
            </a:r>
            <a:r>
              <a:rPr spc="-105" dirty="0"/>
              <a:t>Outcome</a:t>
            </a:r>
            <a:r>
              <a:rPr spc="-135" dirty="0"/>
              <a:t> </a:t>
            </a:r>
            <a:r>
              <a:rPr spc="-85" dirty="0"/>
              <a:t>Scatter</a:t>
            </a:r>
            <a:r>
              <a:rPr spc="-135" dirty="0"/>
              <a:t> </a:t>
            </a:r>
            <a:r>
              <a:rPr spc="-20" dirty="0"/>
              <a:t>Plot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rate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weighted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payload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heavy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weighted 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42</a:t>
            </a:fld>
            <a:endParaRPr spc="4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70" y="2529751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299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299" y="369328"/>
                  </a:lnTo>
                  <a:lnTo>
                    <a:pt x="1058299" y="0"/>
                  </a:lnTo>
                  <a:close/>
                </a:path>
              </a:pathLst>
            </a:custGeom>
            <a:solidFill>
              <a:srgbClr val="0948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classification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Classification</a:t>
            </a:r>
            <a:r>
              <a:rPr spc="-135" dirty="0"/>
              <a:t> Accuracy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classifier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Confusion</a:t>
            </a:r>
            <a:r>
              <a:rPr spc="-80" dirty="0"/>
              <a:t> </a:t>
            </a:r>
            <a:r>
              <a:rPr spc="-35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45</a:t>
            </a:fld>
            <a:endParaRPr spc="4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0665" marR="259715" indent="-227965">
              <a:lnSpc>
                <a:spcPct val="102699"/>
              </a:lnSpc>
              <a:spcBef>
                <a:spcPts val="12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heavy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0665" marR="619760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 time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 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2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latin typeface="Microsoft Sans Serif"/>
                <a:cs typeface="Microsoft Sans Serif"/>
              </a:rPr>
              <a:t>SSO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orbit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have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rate;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100%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and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more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than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1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pPr marL="38100">
                <a:lnSpc>
                  <a:spcPts val="1839"/>
                </a:lnSpc>
              </a:pPr>
              <a:t>46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042" y="253166"/>
            <a:ext cx="8258307" cy="66048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4146" y="496728"/>
            <a:ext cx="1997853" cy="24977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7277" y="3414698"/>
            <a:ext cx="314722" cy="53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26485" y="4250451"/>
            <a:ext cx="1130034" cy="4298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20941" y="5224700"/>
            <a:ext cx="3371058" cy="1633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8396583" y="284208"/>
            <a:ext cx="3796029" cy="14604"/>
          </a:xfrm>
          <a:custGeom>
            <a:avLst/>
            <a:gdLst/>
            <a:ahLst/>
            <a:cxnLst/>
            <a:rect l="l" t="t" r="r" b="b"/>
            <a:pathLst>
              <a:path w="3796029" h="14604">
                <a:moveTo>
                  <a:pt x="0" y="0"/>
                </a:moveTo>
                <a:lnTo>
                  <a:pt x="3795417" y="0"/>
                </a:lnTo>
                <a:lnTo>
                  <a:pt x="3795417" y="14327"/>
                </a:lnTo>
                <a:lnTo>
                  <a:pt x="0" y="143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573585" y="5003460"/>
            <a:ext cx="1377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75" dirty="0">
                <a:solidFill>
                  <a:srgbClr val="8E776E"/>
                </a:solidFill>
                <a:latin typeface="Times New Roman"/>
                <a:cs typeface="Times New Roman"/>
              </a:rPr>
              <a:t>....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63413" y="4393759"/>
            <a:ext cx="407670" cy="514984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5"/>
              </a:spcBef>
              <a:tabLst>
                <a:tab pos="273050" algn="l"/>
              </a:tabLst>
            </a:pPr>
            <a:r>
              <a:rPr sz="3200" dirty="0">
                <a:solidFill>
                  <a:srgbClr val="8E776E"/>
                </a:solidFill>
                <a:latin typeface="Arial"/>
                <a:cs typeface="Arial"/>
              </a:rPr>
              <a:t>	</a:t>
            </a:r>
            <a:r>
              <a:rPr sz="1650" spc="-160" dirty="0">
                <a:solidFill>
                  <a:srgbClr val="8E776E"/>
                </a:solidFill>
                <a:latin typeface="Times New Roman"/>
                <a:cs typeface="Times New Roman"/>
              </a:rPr>
              <a:t>,,..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22543" y="5067136"/>
            <a:ext cx="768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50" dirty="0">
                <a:solidFill>
                  <a:srgbClr val="A59A9A"/>
                </a:solidFill>
                <a:latin typeface="Arial"/>
                <a:cs typeface="Arial"/>
              </a:rPr>
              <a:t>Ԅ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-12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-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65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hot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pPr marL="160020">
                <a:lnSpc>
                  <a:spcPts val="1839"/>
                </a:lnSpc>
              </a:pPr>
              <a:t>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dirty="0">
                <a:latin typeface="Calibri"/>
                <a:cs typeface="Calibri"/>
              </a:rPr>
              <a:t>Data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collection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gathering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measuring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information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targeted </a:t>
            </a:r>
            <a:r>
              <a:rPr sz="2400" dirty="0">
                <a:latin typeface="Calibri"/>
                <a:cs typeface="Calibri"/>
              </a:rPr>
              <a:t>variables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4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4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established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system,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4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4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enables</a:t>
            </a:r>
            <a:r>
              <a:rPr sz="2400" spc="4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4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answer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relevant </a:t>
            </a:r>
            <a:r>
              <a:rPr sz="2400" dirty="0">
                <a:latin typeface="Calibri"/>
                <a:cs typeface="Calibri"/>
              </a:rPr>
              <a:t>questions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evaluate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outcomes.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mentioned,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dataset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collected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REST </a:t>
            </a:r>
            <a:r>
              <a:rPr sz="2400" dirty="0">
                <a:latin typeface="Calibri"/>
                <a:cs typeface="Calibri"/>
              </a:rPr>
              <a:t>API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Web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Scrapping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API,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started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request.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Then,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decoded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dirty="0">
                <a:latin typeface="Calibri"/>
                <a:cs typeface="Calibri"/>
              </a:rPr>
              <a:t>content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Json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turn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pandas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dataframe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json_normalize().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We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missing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whatever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web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scrapping,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BeautifulSoup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extract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records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table,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parse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table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convert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pandas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dataframe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further 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pPr marL="160020">
                <a:lnSpc>
                  <a:spcPts val="1839"/>
                </a:lnSpc>
              </a:pPr>
              <a:t>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Data</a:t>
            </a:r>
            <a:r>
              <a:rPr spc="-220" dirty="0"/>
              <a:t> </a:t>
            </a:r>
            <a:r>
              <a:rPr spc="-75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Data</a:t>
            </a:r>
            <a:r>
              <a:rPr spc="-70" dirty="0"/>
              <a:t> </a:t>
            </a:r>
            <a:r>
              <a:rPr spc="-60" dirty="0"/>
              <a:t>Collection</a:t>
            </a:r>
            <a:r>
              <a:rPr spc="-30" dirty="0"/>
              <a:t> </a:t>
            </a:r>
            <a:r>
              <a:rPr spc="755" dirty="0"/>
              <a:t>–</a:t>
            </a:r>
            <a:r>
              <a:rPr spc="-25" dirty="0"/>
              <a:t> </a:t>
            </a:r>
            <a:r>
              <a:rPr spc="-265" dirty="0"/>
              <a:t>SpaceX</a:t>
            </a:r>
            <a:r>
              <a:rPr spc="20" dirty="0"/>
              <a:t> </a:t>
            </a:r>
            <a:r>
              <a:rPr spc="-150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filling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43342" y="4736083"/>
            <a:ext cx="3040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ain/notebook:Data_Collection_yJPxhv2oU.ipynb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Data</a:t>
            </a:r>
            <a:r>
              <a:rPr spc="-85" dirty="0"/>
              <a:t> </a:t>
            </a:r>
            <a:r>
              <a:rPr spc="-60" dirty="0"/>
              <a:t>Collection</a:t>
            </a:r>
            <a:r>
              <a:rPr spc="-80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95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HTML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89849" y="4827523"/>
            <a:ext cx="2785110" cy="7632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b/main/notebook:Data_Collection_with_We</a:t>
            </a:r>
            <a:r>
              <a:rPr sz="12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b_Scraping_nI89VIRCE.ipynb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2196</Words>
  <Application>Microsoft Office PowerPoint</Application>
  <PresentationFormat>Custom</PresentationFormat>
  <Paragraphs>247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Outline</vt:lpstr>
      <vt:lpstr>Executive Summary</vt:lpstr>
      <vt:lpstr>Introduction</vt:lpstr>
      <vt:lpstr>Slide 5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Slide 18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Slide 25</vt:lpstr>
      <vt:lpstr>Slide 26</vt:lpstr>
      <vt:lpstr>Slide 27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Slide 33</vt:lpstr>
      <vt:lpstr>Rank Landing Outcomes Between 2010-06-04 and 2017-03-20</vt:lpstr>
      <vt:lpstr>Slide 35</vt:lpstr>
      <vt:lpstr>Location of all the Launch Sites</vt:lpstr>
      <vt:lpstr>Markers showing launch sites with color labels</vt:lpstr>
      <vt:lpstr>Launch Sites Distance to Landmarks</vt:lpstr>
      <vt:lpstr>Slide 39</vt:lpstr>
      <vt:lpstr>The success percentage by each sites.</vt:lpstr>
      <vt:lpstr>The highest launch-success ratio: KSC LC-39A</vt:lpstr>
      <vt:lpstr>Payload vs Launch Outcome Scatter Plot</vt:lpstr>
      <vt:lpstr>Slide 43</vt:lpstr>
      <vt:lpstr>Classification Accuracy</vt:lpstr>
      <vt:lpstr>Confusion Matrix</vt:lpstr>
      <vt:lpstr>Conclusions</vt:lpstr>
      <vt:lpstr>Slide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</dc:creator>
  <cp:lastModifiedBy>pc</cp:lastModifiedBy>
  <cp:revision>1</cp:revision>
  <dcterms:created xsi:type="dcterms:W3CDTF">2023-01-11T12:28:29Z</dcterms:created>
  <dcterms:modified xsi:type="dcterms:W3CDTF">2023-01-11T12:33:52Z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2023-01-11T00:00:00Z</vt:filetime>
  </property>
  <property fmtid="{D5CDD505-2E9C-101B-9397-08002B2CF9AE}" pid="4" name="Producer">
    <vt:lpwstr>iLovePDF</vt:lpwstr>
  </property>
</Properties>
</file>